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7" r:id="rId6"/>
    <p:sldId id="269" r:id="rId7"/>
    <p:sldId id="270" r:id="rId8"/>
    <p:sldId id="275" r:id="rId9"/>
    <p:sldId id="271" r:id="rId10"/>
    <p:sldId id="276" r:id="rId11"/>
    <p:sldId id="274" r:id="rId12"/>
    <p:sldId id="278" r:id="rId13"/>
    <p:sldId id="273" r:id="rId14"/>
    <p:sldId id="277" r:id="rId15"/>
    <p:sldId id="272" r:id="rId16"/>
    <p:sldId id="266" r:id="rId17"/>
  </p:sldIdLst>
  <p:sldSz cx="18288000" cy="10287000"/>
  <p:notesSz cx="6858000" cy="9144000"/>
  <p:embeddedFontLst>
    <p:embeddedFont>
      <p:font typeface="Code Pro" panose="020B0604020202020204" charset="0"/>
      <p:regular r:id="rId18"/>
    </p:embeddedFont>
    <p:embeddedFont>
      <p:font typeface="Intro" panose="02000000000000000000" charset="0"/>
      <p:regular r:id="rId19"/>
    </p:embeddedFont>
    <p:embeddedFont>
      <p:font typeface="Open Sans Extra 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2" d="100"/>
          <a:sy n="62" d="100"/>
        </p:scale>
        <p:origin x="117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229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3069083" y="8191500"/>
            <a:ext cx="12265257" cy="1371600"/>
            <a:chOff x="0" y="0"/>
            <a:chExt cx="3230356" cy="23880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230356" cy="238803"/>
            </a:xfrm>
            <a:custGeom>
              <a:avLst/>
              <a:gdLst/>
              <a:ahLst/>
              <a:cxnLst/>
              <a:rect l="l" t="t" r="r" b="b"/>
              <a:pathLst>
                <a:path w="3230356" h="238803">
                  <a:moveTo>
                    <a:pt x="0" y="0"/>
                  </a:moveTo>
                  <a:lnTo>
                    <a:pt x="3230356" y="0"/>
                  </a:lnTo>
                  <a:lnTo>
                    <a:pt x="3230356" y="238803"/>
                  </a:lnTo>
                  <a:lnTo>
                    <a:pt x="0" y="2388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3230356" cy="2959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961433" y="3477983"/>
            <a:ext cx="14480558" cy="3859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430"/>
              </a:lnSpc>
            </a:pPr>
            <a:r>
              <a:rPr lang="en-US" sz="6000" dirty="0" err="1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 E EFICIÊNCIA: </a:t>
            </a:r>
          </a:p>
          <a:p>
            <a:pPr algn="ctr">
              <a:lnSpc>
                <a:spcPts val="10430"/>
              </a:lnSpc>
            </a:pP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o Uso de dados </a:t>
            </a:r>
            <a:r>
              <a:rPr lang="en-US" sz="6000" dirty="0" err="1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6000" dirty="0" err="1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na</a:t>
            </a: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6000" dirty="0" err="1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gestão</a:t>
            </a: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6000" dirty="0" err="1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avaliação</a:t>
            </a: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 dos RPPS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884225" y="8501318"/>
            <a:ext cx="12519550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2"/>
              </a:lnSpc>
            </a:pPr>
            <a:r>
              <a:rPr lang="en-US" sz="2484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MARCOS FERREIRA DA SILVA</a:t>
            </a:r>
          </a:p>
          <a:p>
            <a:pPr algn="ctr">
              <a:lnSpc>
                <a:spcPts val="2732"/>
              </a:lnSpc>
            </a:pPr>
            <a:endParaRPr lang="en-US" sz="2484" dirty="0">
              <a:solidFill>
                <a:srgbClr val="FFFFFF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algn="ctr">
              <a:lnSpc>
                <a:spcPts val="2732"/>
              </a:lnSpc>
            </a:pPr>
            <a:r>
              <a:rPr lang="en-US" sz="2484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Junho-2025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/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19" name="Imagem 18">
            <a:extLst>
              <a:ext uri="{FF2B5EF4-FFF2-40B4-BE49-F238E27FC236}">
                <a16:creationId xmlns:a16="http://schemas.microsoft.com/office/drawing/2014/main" id="{29671125-7D62-3A37-C5BA-25E192722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3097" y="897094"/>
            <a:ext cx="3553321" cy="14480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3175BF-3DE3-C66F-71FF-DD2AD59FD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73568CF6-8D92-ABDA-CBF4-98BD17A97250}"/>
              </a:ext>
            </a:extLst>
          </p:cNvPr>
          <p:cNvSpPr txBox="1"/>
          <p:nvPr/>
        </p:nvSpPr>
        <p:spPr>
          <a:xfrm>
            <a:off x="760320" y="455062"/>
            <a:ext cx="16535252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89BEA0CB-8E53-C437-A98F-6DEEF5A78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0655"/>
            <a:ext cx="17830800" cy="903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2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3BD7B9-FB9F-B401-5904-D6FF792D6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E0FEF1E7-6F54-5546-B0FF-9DC76EA98A44}"/>
              </a:ext>
            </a:extLst>
          </p:cNvPr>
          <p:cNvSpPr txBox="1"/>
          <p:nvPr/>
        </p:nvSpPr>
        <p:spPr>
          <a:xfrm>
            <a:off x="760320" y="455062"/>
            <a:ext cx="16535252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EF6EC08F-76E9-BFC4-61DD-3236C1A8F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4" y="1638299"/>
            <a:ext cx="18268666" cy="54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67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B1FB7A-63F0-62B1-4506-227D4340D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0A79627-A356-7892-C18D-65AED9432662}"/>
              </a:ext>
            </a:extLst>
          </p:cNvPr>
          <p:cNvGrpSpPr/>
          <p:nvPr/>
        </p:nvGrpSpPr>
        <p:grpSpPr>
          <a:xfrm>
            <a:off x="-10510" y="292786"/>
            <a:ext cx="14423523" cy="9701427"/>
            <a:chOff x="0" y="0"/>
            <a:chExt cx="2151563" cy="255510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405C3BB-6D64-46F8-9A5C-C06CCDBE5482}"/>
                </a:ext>
              </a:extLst>
            </p:cNvPr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404E682-9409-CB96-340F-FB80FFDE6649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BCFCDE89-61CC-6946-F58E-0A1F7691EF3D}"/>
              </a:ext>
            </a:extLst>
          </p:cNvPr>
          <p:cNvSpPr txBox="1"/>
          <p:nvPr/>
        </p:nvSpPr>
        <p:spPr>
          <a:xfrm>
            <a:off x="760320" y="455062"/>
            <a:ext cx="1348908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>
                <a:solidFill>
                  <a:srgbClr val="0070C0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rgbClr val="0070C0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rgbClr val="0070C0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rgbClr val="0070C0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rgbClr val="0070C0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20662CE9-AC4D-157D-46BF-7DCDF9E8A830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4F8F225A-D144-2B8F-46A1-5F40840DB20C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E7019CF9-C17A-B550-681F-8179FDAD4B38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E2F32645-F237-0ECE-CF23-7037B04D524F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3D9F0C73-66E6-F46A-9D9E-B345E612CD87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51888E4-0EA7-528F-7213-DA34AD82A3E2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5F11F6E1-7B24-9006-47EB-9C3D4E5EED3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3D983767-5C07-9631-AF4D-6EF27D794F24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9547050B-F827-4185-D6DC-FF5C1FE3FA31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E6BCE9C-5599-1D4E-3D79-7FA08A39AE69}"/>
              </a:ext>
            </a:extLst>
          </p:cNvPr>
          <p:cNvSpPr txBox="1"/>
          <p:nvPr/>
        </p:nvSpPr>
        <p:spPr>
          <a:xfrm>
            <a:off x="381000" y="2116468"/>
            <a:ext cx="1295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Code Pro" panose="020B0604020202020204" charset="0"/>
              </a:rPr>
              <a:t>Dos 78 RPPS municipais ativos, </a:t>
            </a:r>
            <a:r>
              <a:rPr lang="pt-BR" sz="2400" b="1" dirty="0">
                <a:latin typeface="Code Pro" panose="020B0604020202020204" charset="0"/>
              </a:rPr>
              <a:t>5</a:t>
            </a:r>
            <a:r>
              <a:rPr lang="pt-BR" sz="2400" dirty="0">
                <a:latin typeface="Code Pro" panose="020B0604020202020204" charset="0"/>
              </a:rPr>
              <a:t> ainda não tinham entregue o DRAA até 14/06/2025.</a:t>
            </a:r>
          </a:p>
          <a:p>
            <a:endParaRPr lang="pt-BR" sz="2400" dirty="0">
              <a:latin typeface="Code Pro" panose="020B0604020202020204" charset="0"/>
            </a:endParaRPr>
          </a:p>
          <a:p>
            <a:r>
              <a:rPr lang="pt-BR" sz="2400" dirty="0">
                <a:latin typeface="Code Pro" panose="020B0604020202020204" charset="0"/>
              </a:rPr>
              <a:t>Dos </a:t>
            </a:r>
            <a:r>
              <a:rPr lang="pt-BR" sz="2400" b="1" dirty="0">
                <a:latin typeface="Code Pro" panose="020B0604020202020204" charset="0"/>
              </a:rPr>
              <a:t>73</a:t>
            </a:r>
            <a:r>
              <a:rPr lang="pt-BR" sz="2400" dirty="0">
                <a:latin typeface="Code Pro" panose="020B0604020202020204" charset="0"/>
              </a:rPr>
              <a:t> que entregaram o DRAA em </a:t>
            </a:r>
            <a:r>
              <a:rPr lang="pt-BR" sz="2400" b="1" dirty="0">
                <a:latin typeface="Code Pro" panose="020B0604020202020204" charset="0"/>
              </a:rPr>
              <a:t>2025</a:t>
            </a:r>
            <a:r>
              <a:rPr lang="pt-BR" sz="2400" dirty="0">
                <a:latin typeface="Code Pro" panose="020B0604020202020204" charset="0"/>
              </a:rPr>
              <a:t>:</a:t>
            </a:r>
          </a:p>
          <a:p>
            <a:endParaRPr lang="pt-BR" sz="2400" dirty="0">
              <a:latin typeface="Code Pr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latin typeface="Code Pro" panose="020B0604020202020204" charset="0"/>
              </a:rPr>
              <a:t>20 (27%) </a:t>
            </a:r>
            <a:r>
              <a:rPr lang="pt-BR" sz="2400" dirty="0">
                <a:latin typeface="Code Pro" panose="020B0604020202020204" charset="0"/>
              </a:rPr>
              <a:t>não aprovaram lei para implantação do plano de amortização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latin typeface="Code Pro" panose="020B0604020202020204" charset="0"/>
              </a:rPr>
              <a:t>13 (17%) </a:t>
            </a:r>
            <a:r>
              <a:rPr lang="pt-BR" sz="2400" dirty="0">
                <a:latin typeface="Code Pro" panose="020B0604020202020204" charset="0"/>
              </a:rPr>
              <a:t>possuem plano de amortização instituídos antes de 2020.</a:t>
            </a:r>
          </a:p>
          <a:p>
            <a:endParaRPr lang="pt-BR" sz="2400" dirty="0">
              <a:latin typeface="Code Pro" panose="020B0604020202020204" charset="0"/>
            </a:endParaRP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C17A4791-81AA-B75F-B3C0-81B9BFC7F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18" y="5317726"/>
            <a:ext cx="14260915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87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1808B6-D7E8-EDC0-2C31-CF20C0323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DB0BCFD-A89C-3C4B-3568-01A816CCB9D9}"/>
              </a:ext>
            </a:extLst>
          </p:cNvPr>
          <p:cNvGrpSpPr/>
          <p:nvPr/>
        </p:nvGrpSpPr>
        <p:grpSpPr>
          <a:xfrm>
            <a:off x="-10510" y="292786"/>
            <a:ext cx="14423523" cy="9701427"/>
            <a:chOff x="0" y="0"/>
            <a:chExt cx="2151563" cy="255510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BC9487-FC57-D78B-21C1-C8A11CB70BE8}"/>
                </a:ext>
              </a:extLst>
            </p:cNvPr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E3C2FCE-04C9-6E68-44CC-7637D473A2DE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D3A6D0CB-27FD-F420-315C-B2845931733C}"/>
              </a:ext>
            </a:extLst>
          </p:cNvPr>
          <p:cNvSpPr txBox="1"/>
          <p:nvPr/>
        </p:nvSpPr>
        <p:spPr>
          <a:xfrm>
            <a:off x="760320" y="455062"/>
            <a:ext cx="1341288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Fluxos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atuariais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: Uma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visão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evolução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situação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atuarial</a:t>
            </a:r>
            <a:endParaRPr lang="en-US" sz="40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6B712D66-4FB8-3108-842F-C1664A412908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FFAEB53C-3905-E8B4-E51E-FF7FBD78FA32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C6AD3CD1-F08C-183C-E57B-316F066C476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F5328EDA-F831-46D7-741A-FF2AC331A2F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FD04AB9-E2BA-5D1F-46E8-2380233163A5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C3D47D3-4982-E13D-EF78-F5ECBB5EA731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F0D76DF-223A-D704-528A-DA85586B321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0C286DF-E312-8367-703D-C5900A0DDF47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54467FD-ED9E-2ACB-FD88-BD41CEECEECD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6DDA4B5-C1A5-29B9-E7AC-A8401C32CE87}"/>
              </a:ext>
            </a:extLst>
          </p:cNvPr>
          <p:cNvSpPr txBox="1"/>
          <p:nvPr/>
        </p:nvSpPr>
        <p:spPr>
          <a:xfrm>
            <a:off x="760320" y="2705100"/>
            <a:ext cx="13652693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/>
          </a:p>
          <a:p>
            <a:pPr algn="just"/>
            <a:r>
              <a:rPr lang="pt-BR" sz="3600" b="1" i="1" dirty="0"/>
              <a:t>“Do ponto de vista da gestão estruturada, </a:t>
            </a:r>
            <a:r>
              <a:rPr lang="pt-BR" sz="3600" b="1" i="1" u="sng" dirty="0"/>
              <a:t>resultados estáticos</a:t>
            </a:r>
            <a:r>
              <a:rPr lang="pt-BR" sz="3600" b="1" i="1" dirty="0"/>
              <a:t>, embora exigidos pela legislação própria, </a:t>
            </a:r>
            <a:r>
              <a:rPr lang="pt-BR" sz="3600" b="1" i="1" u="sng" dirty="0"/>
              <a:t>pouco ajudam a compreender o verdadeiro estado financeiro-atuarial dos Planos</a:t>
            </a:r>
            <a:r>
              <a:rPr lang="pt-BR" sz="3600" b="1" i="1" dirty="0"/>
              <a:t>. Todas as métricas disponíveis devem ser observadas sob o aspecto dinâmico e a análise temporal de seu desempenho.”</a:t>
            </a:r>
          </a:p>
          <a:p>
            <a:pPr algn="just"/>
            <a:r>
              <a:rPr lang="pt-BR" sz="3600" b="1" i="1" dirty="0"/>
              <a:t> </a:t>
            </a:r>
          </a:p>
          <a:p>
            <a:pPr algn="r"/>
            <a:r>
              <a:rPr lang="pt-BR" sz="3200" dirty="0"/>
              <a:t>José </a:t>
            </a:r>
            <a:r>
              <a:rPr lang="pt-BR" sz="3200" dirty="0" err="1"/>
              <a:t>Angelo</a:t>
            </a:r>
            <a:r>
              <a:rPr lang="pt-BR" sz="3200" dirty="0"/>
              <a:t> Rodrigues – Gestão de Risco Atuarial (pág. 168)</a:t>
            </a:r>
          </a:p>
          <a:p>
            <a:endParaRPr lang="pt-BR" sz="2400" b="1" i="1" dirty="0">
              <a:solidFill>
                <a:srgbClr val="00B0F0"/>
              </a:solidFill>
            </a:endParaRPr>
          </a:p>
          <a:p>
            <a:endParaRPr lang="pt-BR" sz="3200" dirty="0">
              <a:solidFill>
                <a:srgbClr val="FF0000"/>
              </a:solidFill>
            </a:endParaRPr>
          </a:p>
          <a:p>
            <a:r>
              <a:rPr lang="pt-BR" sz="3600" dirty="0"/>
              <a:t>A análise do fluxo atuarial é elemento fundamental para uma adequada análise da situação de um RPPS em seu aspecto dinâmico (evolução temporal).</a:t>
            </a:r>
          </a:p>
        </p:txBody>
      </p:sp>
    </p:spTree>
    <p:extLst>
      <p:ext uri="{BB962C8B-B14F-4D97-AF65-F5344CB8AC3E}">
        <p14:creationId xmlns:p14="http://schemas.microsoft.com/office/powerpoint/2010/main" val="1619794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2AC9B4-3381-6112-E82F-3C9D3CAEC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87656F72-5FFC-26F4-8C20-94965E794965}"/>
              </a:ext>
            </a:extLst>
          </p:cNvPr>
          <p:cNvSpPr txBox="1"/>
          <p:nvPr/>
        </p:nvSpPr>
        <p:spPr>
          <a:xfrm>
            <a:off x="685800" y="455062"/>
            <a:ext cx="134874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Fluxos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atuariais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: Uma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visão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evolução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situação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atuarial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97153BB2-D9D2-C10B-FDC0-07A9B83B9C97}"/>
              </a:ext>
            </a:extLst>
          </p:cNvPr>
          <p:cNvGrpSpPr/>
          <p:nvPr/>
        </p:nvGrpSpPr>
        <p:grpSpPr>
          <a:xfrm>
            <a:off x="15404218" y="7669918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85E15B8F-FFBA-0109-5F59-9DB40BE1B632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D278B0DF-1F37-889B-5710-BE0A366A0E3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90259075-5BCE-63A9-527F-CCC9D787B96F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1FF46358-E5B6-E926-8BD6-889ED57F85AB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2293F8A7-4042-10E4-6A41-20C408EBF374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1AE8F05F-D0AD-B8E3-E744-714CE280C6C4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6511D014-E91C-1126-A760-AF6A94BC3EA0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B27177CF-7C70-2188-259A-D69984914474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17" name="Imagem 16">
            <a:extLst>
              <a:ext uri="{FF2B5EF4-FFF2-40B4-BE49-F238E27FC236}">
                <a16:creationId xmlns:a16="http://schemas.microsoft.com/office/drawing/2014/main" id="{2DB45383-8085-1380-67C4-3F5D389C9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43100"/>
            <a:ext cx="18288000" cy="555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43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1808B6-D7E8-EDC0-2C31-CF20C0323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D3A6D0CB-27FD-F420-315C-B2845931733C}"/>
              </a:ext>
            </a:extLst>
          </p:cNvPr>
          <p:cNvSpPr txBox="1"/>
          <p:nvPr/>
        </p:nvSpPr>
        <p:spPr>
          <a:xfrm>
            <a:off x="760320" y="455062"/>
            <a:ext cx="16535252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Fluxos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atuariais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: Uma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visão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evolução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da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situação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atuarial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C2A1E51-7BD3-84E1-7658-F3DCBDC82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3100"/>
            <a:ext cx="18288000" cy="836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302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229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TextBox 3"/>
          <p:cNvSpPr txBox="1"/>
          <p:nvPr/>
        </p:nvSpPr>
        <p:spPr>
          <a:xfrm>
            <a:off x="1425869" y="4738744"/>
            <a:ext cx="15436262" cy="1442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989"/>
              </a:lnSpc>
            </a:pPr>
            <a:r>
              <a:rPr lang="en-US" sz="6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OBRIGADO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82400" y="8967128"/>
            <a:ext cx="5616905" cy="433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788"/>
              </a:lnSpc>
            </a:pP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marcosfs@tcerj.tc.br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7440074" y="7185261"/>
            <a:ext cx="233689" cy="2215191"/>
            <a:chOff x="0" y="0"/>
            <a:chExt cx="61548" cy="5834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8" cy="583425"/>
            </a:xfrm>
            <a:custGeom>
              <a:avLst/>
              <a:gdLst/>
              <a:ahLst/>
              <a:cxnLst/>
              <a:rect l="l" t="t" r="r" b="b"/>
              <a:pathLst>
                <a:path w="61548" h="583425">
                  <a:moveTo>
                    <a:pt x="0" y="0"/>
                  </a:moveTo>
                  <a:lnTo>
                    <a:pt x="61548" y="0"/>
                  </a:lnTo>
                  <a:lnTo>
                    <a:pt x="61548" y="583425"/>
                  </a:lnTo>
                  <a:lnTo>
                    <a:pt x="0" y="583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61548" cy="6405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B6511942-17F3-CE5A-E6AC-C54363A14FAE}"/>
              </a:ext>
            </a:extLst>
          </p:cNvPr>
          <p:cNvSpPr txBox="1"/>
          <p:nvPr/>
        </p:nvSpPr>
        <p:spPr>
          <a:xfrm>
            <a:off x="1752600" y="1490595"/>
            <a:ext cx="1402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Code Pro" panose="020B0604020202020204" charset="0"/>
              </a:rPr>
              <a:t>“</a:t>
            </a:r>
            <a:r>
              <a:rPr lang="pt-BR" sz="3200" i="1" dirty="0">
                <a:solidFill>
                  <a:schemeClr val="bg1"/>
                </a:solidFill>
                <a:latin typeface="Code Pro" panose="020B0604020202020204" charset="0"/>
              </a:rPr>
              <a:t>Sem dados você é apenas mais uma pessoa com uma opinião</a:t>
            </a:r>
            <a:r>
              <a:rPr lang="pt-BR" sz="3200" dirty="0">
                <a:solidFill>
                  <a:schemeClr val="bg1"/>
                </a:solidFill>
                <a:latin typeface="Code Pro" panose="020B0604020202020204" charset="0"/>
              </a:rPr>
              <a:t>”</a:t>
            </a:r>
          </a:p>
          <a:p>
            <a:endParaRPr lang="pt-BR" sz="3200" dirty="0">
              <a:solidFill>
                <a:schemeClr val="bg1"/>
              </a:solidFill>
              <a:latin typeface="Code Pro" panose="020B0604020202020204" charset="0"/>
            </a:endParaRPr>
          </a:p>
          <a:p>
            <a:pPr algn="r"/>
            <a:r>
              <a:rPr lang="pt-BR" sz="3200" dirty="0">
                <a:solidFill>
                  <a:schemeClr val="bg1"/>
                </a:solidFill>
                <a:latin typeface="Code Pro" panose="020B0604020202020204" charset="0"/>
              </a:rPr>
              <a:t>--Edward W. </a:t>
            </a:r>
            <a:r>
              <a:rPr lang="pt-BR" sz="3200" dirty="0" err="1">
                <a:solidFill>
                  <a:schemeClr val="bg1"/>
                </a:solidFill>
                <a:latin typeface="Code Pro" panose="020B0604020202020204" charset="0"/>
              </a:rPr>
              <a:t>Demming</a:t>
            </a:r>
            <a:endParaRPr lang="pt-BR" sz="3200" dirty="0">
              <a:solidFill>
                <a:schemeClr val="bg1"/>
              </a:solidFill>
              <a:latin typeface="Code Pro" panose="020B0604020202020204" charset="0"/>
            </a:endParaRPr>
          </a:p>
          <a:p>
            <a:pPr algn="r"/>
            <a:r>
              <a:rPr lang="pt-BR" sz="3200" dirty="0">
                <a:solidFill>
                  <a:schemeClr val="bg1"/>
                </a:solidFill>
                <a:latin typeface="Code Pro" panose="020B0604020202020204" charset="0"/>
              </a:rPr>
              <a:t>(Estatístico Americano)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533400" y="2207465"/>
            <a:ext cx="1337945" cy="742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725"/>
              </a:lnSpc>
            </a:pPr>
            <a:r>
              <a:rPr lang="en-US" sz="5205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01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1364" y="3149116"/>
            <a:ext cx="1209981" cy="742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725"/>
              </a:lnSpc>
            </a:pPr>
            <a:r>
              <a:rPr lang="en-US" sz="5205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02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61364" y="4090767"/>
            <a:ext cx="1209981" cy="742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725"/>
              </a:lnSpc>
            </a:pPr>
            <a:r>
              <a:rPr lang="en-US" sz="5205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03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61364" y="5032418"/>
            <a:ext cx="1209981" cy="742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725"/>
              </a:lnSpc>
            </a:pPr>
            <a:r>
              <a:rPr lang="en-US" sz="5205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04</a:t>
            </a:r>
          </a:p>
        </p:txBody>
      </p:sp>
      <p:sp>
        <p:nvSpPr>
          <p:cNvPr id="11" name="AutoShape 11"/>
          <p:cNvSpPr/>
          <p:nvPr/>
        </p:nvSpPr>
        <p:spPr>
          <a:xfrm flipV="1">
            <a:off x="2209800" y="2159840"/>
            <a:ext cx="22984" cy="3614959"/>
          </a:xfrm>
          <a:prstGeom prst="line">
            <a:avLst/>
          </a:prstGeom>
          <a:ln w="38100" cap="rnd">
            <a:solidFill>
              <a:srgbClr val="15489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12" name="TextBox 12"/>
          <p:cNvSpPr txBox="1"/>
          <p:nvPr/>
        </p:nvSpPr>
        <p:spPr>
          <a:xfrm>
            <a:off x="1058243" y="703084"/>
            <a:ext cx="6835724" cy="11744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66"/>
              </a:lnSpc>
              <a:spcBef>
                <a:spcPct val="0"/>
              </a:spcBef>
            </a:pPr>
            <a:r>
              <a:rPr lang="en-US" sz="8302" u="none" strike="noStrike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AGENDA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530137" y="3350254"/>
            <a:ext cx="8214057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98"/>
              </a:lnSpc>
            </a:pP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Análise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dados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previdenciários</a:t>
            </a:r>
            <a:endParaRPr lang="en-US" sz="36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2496945" y="4387430"/>
            <a:ext cx="9397179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98"/>
              </a:lnSpc>
            </a:pP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Dados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previdenciários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e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transparência</a:t>
            </a:r>
            <a:endParaRPr lang="en-US" sz="36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2496945" y="5312918"/>
            <a:ext cx="15129688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398"/>
              </a:lnSpc>
            </a:pP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Fluxos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atuariais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: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uma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visão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da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evolução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da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situação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atuarial</a:t>
            </a: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4527912" y="6482982"/>
            <a:ext cx="2845688" cy="2845688"/>
            <a:chOff x="0" y="0"/>
            <a:chExt cx="3794250" cy="3794250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3794250" cy="3794250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3114C">
                      <a:alpha val="46000"/>
                    </a:srgbClr>
                  </a:gs>
                  <a:gs pos="100000">
                    <a:srgbClr val="364482">
                      <a:alpha val="46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879711" y="2741488"/>
              <a:ext cx="2090295" cy="2101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03"/>
                </a:lnSpc>
              </a:pPr>
              <a:r>
                <a:rPr lang="en-US" sz="859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800665" y="1971717"/>
              <a:ext cx="2248388" cy="428414"/>
            </a:xfrm>
            <a:custGeom>
              <a:avLst/>
              <a:gdLst/>
              <a:ahLst/>
              <a:cxnLst/>
              <a:rect l="l" t="t" r="r" b="b"/>
              <a:pathLst>
                <a:path w="2248388" h="428414">
                  <a:moveTo>
                    <a:pt x="0" y="0"/>
                  </a:moveTo>
                  <a:lnTo>
                    <a:pt x="2248388" y="0"/>
                  </a:lnTo>
                  <a:lnTo>
                    <a:pt x="2248388" y="428414"/>
                  </a:lnTo>
                  <a:lnTo>
                    <a:pt x="0" y="4284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800665" y="2378016"/>
              <a:ext cx="2248388" cy="370237"/>
            </a:xfrm>
            <a:custGeom>
              <a:avLst/>
              <a:gdLst/>
              <a:ahLst/>
              <a:cxnLst/>
              <a:rect l="l" t="t" r="r" b="b"/>
              <a:pathLst>
                <a:path w="2248388" h="370237">
                  <a:moveTo>
                    <a:pt x="0" y="0"/>
                  </a:moveTo>
                  <a:lnTo>
                    <a:pt x="2248388" y="0"/>
                  </a:lnTo>
                  <a:lnTo>
                    <a:pt x="2248388" y="370237"/>
                  </a:lnTo>
                  <a:lnTo>
                    <a:pt x="0" y="3702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514731" y="515764"/>
              <a:ext cx="3157860" cy="1606044"/>
            </a:xfrm>
            <a:custGeom>
              <a:avLst/>
              <a:gdLst/>
              <a:ahLst/>
              <a:cxnLst/>
              <a:rect l="l" t="t" r="r" b="b"/>
              <a:pathLst>
                <a:path w="3157860" h="1606044">
                  <a:moveTo>
                    <a:pt x="0" y="0"/>
                  </a:moveTo>
                  <a:lnTo>
                    <a:pt x="3157860" y="0"/>
                  </a:lnTo>
                  <a:lnTo>
                    <a:pt x="3157860" y="1606044"/>
                  </a:lnTo>
                  <a:lnTo>
                    <a:pt x="0" y="16060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897438" y="1424007"/>
              <a:ext cx="898595" cy="455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846"/>
                </a:lnSpc>
              </a:pPr>
              <a:r>
                <a:rPr lang="en-US" sz="2033" spc="36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29" name="TextBox 15">
            <a:extLst>
              <a:ext uri="{FF2B5EF4-FFF2-40B4-BE49-F238E27FC236}">
                <a16:creationId xmlns:a16="http://schemas.microsoft.com/office/drawing/2014/main" id="{9FDFAAA2-2F89-EE60-917B-B859C2C21975}"/>
              </a:ext>
            </a:extLst>
          </p:cNvPr>
          <p:cNvSpPr txBox="1"/>
          <p:nvPr/>
        </p:nvSpPr>
        <p:spPr>
          <a:xfrm>
            <a:off x="2496945" y="2424766"/>
            <a:ext cx="7028050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98"/>
              </a:lnSpc>
            </a:pPr>
            <a:r>
              <a:rPr lang="en-US" sz="3600" dirty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Dados </a:t>
            </a:r>
            <a:r>
              <a:rPr lang="en-US" sz="3600" dirty="0" err="1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Previdenciários</a:t>
            </a:r>
            <a:endParaRPr lang="en-US" sz="36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510" y="292786"/>
            <a:ext cx="14423523" cy="9701427"/>
            <a:chOff x="0" y="0"/>
            <a:chExt cx="2151563" cy="25551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760320" y="455062"/>
            <a:ext cx="16535252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O QUE SÃO E ONDE ESTÃO OS Dados </a:t>
            </a:r>
          </a:p>
          <a:p>
            <a:pPr marL="0" lvl="0" indent="0" algn="l">
              <a:spcBef>
                <a:spcPct val="0"/>
              </a:spcBef>
            </a:pP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?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/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E296EECC-3867-2D11-B70E-A3FDD815E65E}"/>
              </a:ext>
            </a:extLst>
          </p:cNvPr>
          <p:cNvSpPr/>
          <p:nvPr/>
        </p:nvSpPr>
        <p:spPr>
          <a:xfrm>
            <a:off x="3048000" y="2171700"/>
            <a:ext cx="8153400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latin typeface="Code Pro" panose="020B0604020202020204" charset="0"/>
              </a:rPr>
              <a:t>Na API do CADPREV</a:t>
            </a:r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AA5316C2-AA7F-D0ED-9FE2-85B93FD6FEB3}"/>
              </a:ext>
            </a:extLst>
          </p:cNvPr>
          <p:cNvSpPr/>
          <p:nvPr/>
        </p:nvSpPr>
        <p:spPr>
          <a:xfrm>
            <a:off x="3019586" y="2915888"/>
            <a:ext cx="8153400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Code Pro" panose="020B0604020202020204" charset="0"/>
                <a:sym typeface="Code Pro"/>
              </a:rPr>
              <a:t>Na </a:t>
            </a:r>
            <a:r>
              <a:rPr lang="en-US" b="1" dirty="0" err="1">
                <a:latin typeface="Code Pro" panose="020B0604020202020204" charset="0"/>
                <a:sym typeface="Code Pro"/>
              </a:rPr>
              <a:t>página</a:t>
            </a:r>
            <a:r>
              <a:rPr lang="en-US" b="1" dirty="0">
                <a:latin typeface="Code Pro" panose="020B0604020202020204" charset="0"/>
                <a:sym typeface="Code Pro"/>
              </a:rPr>
              <a:t> de dados </a:t>
            </a:r>
            <a:r>
              <a:rPr lang="en-US" b="1" dirty="0" err="1">
                <a:latin typeface="Code Pro" panose="020B0604020202020204" charset="0"/>
                <a:sym typeface="Code Pro"/>
              </a:rPr>
              <a:t>abertos</a:t>
            </a:r>
            <a:r>
              <a:rPr lang="en-US" b="1" dirty="0">
                <a:latin typeface="Code Pro" panose="020B0604020202020204" charset="0"/>
                <a:sym typeface="Code Pro"/>
              </a:rPr>
              <a:t> do MPS</a:t>
            </a:r>
            <a:endParaRPr lang="pt-BR" b="1" dirty="0">
              <a:latin typeface="Code Pro" panose="020B0604020202020204" charset="0"/>
            </a:endParaRP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EEB1E6A1-F2F4-1655-7B82-475A8AC00466}"/>
              </a:ext>
            </a:extLst>
          </p:cNvPr>
          <p:cNvSpPr/>
          <p:nvPr/>
        </p:nvSpPr>
        <p:spPr>
          <a:xfrm>
            <a:off x="3019586" y="3677888"/>
            <a:ext cx="8153400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Code Pro" panose="020B0604020202020204" charset="0"/>
                <a:sym typeface="Code Pro"/>
              </a:rPr>
              <a:t>Na API do SICONFI</a:t>
            </a:r>
            <a:endParaRPr lang="pt-BR" b="1" dirty="0">
              <a:latin typeface="Code Pro" panose="020B0604020202020204" charset="0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6A1623B6-BCD2-CAF8-F016-47F91E0F869E}"/>
              </a:ext>
            </a:extLst>
          </p:cNvPr>
          <p:cNvSpPr/>
          <p:nvPr/>
        </p:nvSpPr>
        <p:spPr>
          <a:xfrm>
            <a:off x="381000" y="2367639"/>
            <a:ext cx="2362200" cy="247106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atin typeface="Code Pro" panose="020B0604020202020204" charset="0"/>
              </a:rPr>
              <a:t>Onde estão?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CC0AB008-D4E8-3E6D-F8A6-C5E79A58693C}"/>
              </a:ext>
            </a:extLst>
          </p:cNvPr>
          <p:cNvSpPr/>
          <p:nvPr/>
        </p:nvSpPr>
        <p:spPr>
          <a:xfrm>
            <a:off x="381000" y="6253839"/>
            <a:ext cx="2362200" cy="247106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atin typeface="Code Pro" panose="020B0604020202020204" charset="0"/>
              </a:rPr>
              <a:t>O que são?</a:t>
            </a: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9880E4B0-C362-2F45-E291-A4D52D1DAE0F}"/>
              </a:ext>
            </a:extLst>
          </p:cNvPr>
          <p:cNvSpPr/>
          <p:nvPr/>
        </p:nvSpPr>
        <p:spPr>
          <a:xfrm>
            <a:off x="3048000" y="6011855"/>
            <a:ext cx="8153400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latin typeface="Code Pro" panose="020B0604020202020204" charset="0"/>
              </a:rPr>
              <a:t>Dados da Gestão Atuarial -  DRAA e FLUXO ATUARIAL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A47C7411-AAE1-7ABC-0656-FA981EC8C4DD}"/>
              </a:ext>
            </a:extLst>
          </p:cNvPr>
          <p:cNvSpPr/>
          <p:nvPr/>
        </p:nvSpPr>
        <p:spPr>
          <a:xfrm>
            <a:off x="3019586" y="6756043"/>
            <a:ext cx="8181814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latin typeface="Code Pro" panose="020B0604020202020204" charset="0"/>
              </a:rPr>
              <a:t>Dados da Gestão dos Investimentos – DAIR e APR ( DPIN? )</a:t>
            </a: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62BC91F8-B043-6ABD-7B80-705BC86A4514}"/>
              </a:ext>
            </a:extLst>
          </p:cNvPr>
          <p:cNvSpPr/>
          <p:nvPr/>
        </p:nvSpPr>
        <p:spPr>
          <a:xfrm>
            <a:off x="3048000" y="7534908"/>
            <a:ext cx="8124986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latin typeface="Code Pro" panose="020B0604020202020204" charset="0"/>
              </a:rPr>
              <a:t>Dados de Ingressos e Dispêndio de Recursos -  DIPR e PARCELAMENTOS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C2BBE90D-05AA-F2E1-F95D-EFB824341595}"/>
              </a:ext>
            </a:extLst>
          </p:cNvPr>
          <p:cNvSpPr/>
          <p:nvPr/>
        </p:nvSpPr>
        <p:spPr>
          <a:xfrm>
            <a:off x="3019586" y="8279096"/>
            <a:ext cx="8181814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latin typeface="Code Pro" panose="020B0604020202020204" charset="0"/>
              </a:rPr>
              <a:t>Dados Contábeis e Fiscais – MSC, RREO (Anexo IV) e RGF</a:t>
            </a: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E329FF85-836B-6301-7919-763B7F54BC9E}"/>
              </a:ext>
            </a:extLst>
          </p:cNvPr>
          <p:cNvSpPr/>
          <p:nvPr/>
        </p:nvSpPr>
        <p:spPr>
          <a:xfrm>
            <a:off x="3053255" y="4394790"/>
            <a:ext cx="8153400" cy="609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Code Pro" panose="020B0604020202020204" charset="0"/>
                <a:sym typeface="Code Pro"/>
              </a:rPr>
              <a:t>Na </a:t>
            </a:r>
            <a:r>
              <a:rPr lang="en-US" b="1" dirty="0" err="1">
                <a:latin typeface="Code Pro" panose="020B0604020202020204" charset="0"/>
                <a:sym typeface="Code Pro"/>
              </a:rPr>
              <a:t>página</a:t>
            </a:r>
            <a:r>
              <a:rPr lang="en-US" b="1" dirty="0">
                <a:latin typeface="Code Pro" panose="020B0604020202020204" charset="0"/>
                <a:sym typeface="Code Pro"/>
              </a:rPr>
              <a:t> do ISP</a:t>
            </a:r>
            <a:endParaRPr lang="pt-BR" b="1" dirty="0">
              <a:latin typeface="Code Pro" panose="020B060402020202020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B2E7C66C-795E-FBFB-2845-5510DCF63A3F}"/>
              </a:ext>
            </a:extLst>
          </p:cNvPr>
          <p:cNvSpPr txBox="1"/>
          <p:nvPr/>
        </p:nvSpPr>
        <p:spPr>
          <a:xfrm>
            <a:off x="15042409" y="3528386"/>
            <a:ext cx="2982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FFFF00"/>
                </a:solidFill>
                <a:latin typeface="Code Pro" panose="020B0604020202020204" charset="0"/>
              </a:rPr>
              <a:t>Disponibilidade? </a:t>
            </a:r>
          </a:p>
          <a:p>
            <a:endParaRPr lang="pt-BR" sz="2400" dirty="0">
              <a:solidFill>
                <a:srgbClr val="FFFF00"/>
              </a:solidFill>
              <a:latin typeface="Code Pro" panose="020B0604020202020204" charset="0"/>
            </a:endParaRPr>
          </a:p>
          <a:p>
            <a:r>
              <a:rPr lang="pt-BR" sz="2400" dirty="0">
                <a:solidFill>
                  <a:srgbClr val="FFFF00"/>
                </a:solidFill>
                <a:latin typeface="Code Pro" panose="020B0604020202020204" charset="0"/>
              </a:rPr>
              <a:t>Qualidade?</a:t>
            </a:r>
          </a:p>
        </p:txBody>
      </p:sp>
      <p:pic>
        <p:nvPicPr>
          <p:cNvPr id="29" name="Gráfico 28" descr="Perguntas com preenchimento sólido">
            <a:extLst>
              <a:ext uri="{FF2B5EF4-FFF2-40B4-BE49-F238E27FC236}">
                <a16:creationId xmlns:a16="http://schemas.microsoft.com/office/drawing/2014/main" id="{A887A5FE-D443-CD88-3CFF-35183A320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42409" y="413106"/>
            <a:ext cx="2502782" cy="2502782"/>
          </a:xfrm>
          <a:prstGeom prst="rect">
            <a:avLst/>
          </a:prstGeom>
        </p:spPr>
      </p:pic>
      <p:sp>
        <p:nvSpPr>
          <p:cNvPr id="30" name="Elipse 29">
            <a:extLst>
              <a:ext uri="{FF2B5EF4-FFF2-40B4-BE49-F238E27FC236}">
                <a16:creationId xmlns:a16="http://schemas.microsoft.com/office/drawing/2014/main" id="{FC380BE9-5797-1205-5C65-764F9B202B32}"/>
              </a:ext>
            </a:extLst>
          </p:cNvPr>
          <p:cNvSpPr/>
          <p:nvPr/>
        </p:nvSpPr>
        <p:spPr>
          <a:xfrm>
            <a:off x="15011400" y="266700"/>
            <a:ext cx="2971800" cy="2833582"/>
          </a:xfrm>
          <a:prstGeom prst="ellipse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DFFF1B-14B2-A8EE-299B-9620BE980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50A237B-C4A3-3F39-15E7-F37C8878A941}"/>
              </a:ext>
            </a:extLst>
          </p:cNvPr>
          <p:cNvGrpSpPr/>
          <p:nvPr/>
        </p:nvGrpSpPr>
        <p:grpSpPr>
          <a:xfrm>
            <a:off x="-10510" y="292786"/>
            <a:ext cx="14423523" cy="9701427"/>
            <a:chOff x="0" y="0"/>
            <a:chExt cx="2151563" cy="255510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909DD73-F367-90F8-755E-5845EE6815F7}"/>
                </a:ext>
              </a:extLst>
            </p:cNvPr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747C3A4-324F-9764-56A8-F6777DE3D387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01C960ED-9354-B748-47F1-55A1C38A0B1D}"/>
              </a:ext>
            </a:extLst>
          </p:cNvPr>
          <p:cNvSpPr txBox="1"/>
          <p:nvPr/>
        </p:nvSpPr>
        <p:spPr>
          <a:xfrm>
            <a:off x="760320" y="455062"/>
            <a:ext cx="1348908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Análise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de Dados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endParaRPr lang="en-US" sz="40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8159BB6D-699A-548C-D59F-C57F30ECD196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87DF715A-B185-AD58-6FE4-4F90E45432ED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2229558A-731B-783B-FEDB-A50173CC3D2A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C574E76B-1ECE-BDA4-1622-355B9267B3A0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BB028F31-8310-73C8-8BA6-073A03C02014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7BD53BB1-A8D5-7EF1-990F-588613889ED6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ACEA9DF3-47A4-4393-288F-8364447B042A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BD273905-21B6-FB62-C62D-74D311E6F7F7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6AE22E3-6E6C-8B24-C08F-F23C262D31EB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17" name="Imagem 16">
            <a:extLst>
              <a:ext uri="{FF2B5EF4-FFF2-40B4-BE49-F238E27FC236}">
                <a16:creationId xmlns:a16="http://schemas.microsoft.com/office/drawing/2014/main" id="{2B972FDE-7D5A-1857-B1A7-1A29C98DB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2552700"/>
            <a:ext cx="13367195" cy="4681778"/>
          </a:xfrm>
          <a:prstGeom prst="rect">
            <a:avLst/>
          </a:prstGeom>
          <a:noFill/>
          <a:effectLst>
            <a:outerShdw blurRad="647700" dist="38100" dir="5400000" algn="l" rotWithShape="0">
              <a:prstClr val="black">
                <a:alpha val="62000"/>
              </a:prstClr>
            </a:outerShdw>
          </a:effectLst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6A7135B1-65EF-DFD7-D1D0-48AAFBD1F197}"/>
              </a:ext>
            </a:extLst>
          </p:cNvPr>
          <p:cNvSpPr txBox="1"/>
          <p:nvPr/>
        </p:nvSpPr>
        <p:spPr>
          <a:xfrm>
            <a:off x="539531" y="7984837"/>
            <a:ext cx="8604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Fonte: https://marcosfs2006.github.io/ADPrevBook/introdução.html</a:t>
            </a:r>
          </a:p>
        </p:txBody>
      </p:sp>
    </p:spTree>
    <p:extLst>
      <p:ext uri="{BB962C8B-B14F-4D97-AF65-F5344CB8AC3E}">
        <p14:creationId xmlns:p14="http://schemas.microsoft.com/office/powerpoint/2010/main" val="122727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B0FCE0-43BE-389D-F5A9-CD86F4FD1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B0D6308-ECB2-7304-22FF-7491357D5CE4}"/>
              </a:ext>
            </a:extLst>
          </p:cNvPr>
          <p:cNvGrpSpPr/>
          <p:nvPr/>
        </p:nvGrpSpPr>
        <p:grpSpPr>
          <a:xfrm>
            <a:off x="-10510" y="292786"/>
            <a:ext cx="14423523" cy="9701427"/>
            <a:chOff x="0" y="0"/>
            <a:chExt cx="2151563" cy="255510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4BD32C8-0A07-4D5E-0A31-84D2ADCC69E6}"/>
                </a:ext>
              </a:extLst>
            </p:cNvPr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C946273-F1F2-2B2B-AF1E-5363A7C0D763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3BA63DE9-9923-D488-F391-E7481A69BCE6}"/>
              </a:ext>
            </a:extLst>
          </p:cNvPr>
          <p:cNvSpPr txBox="1"/>
          <p:nvPr/>
        </p:nvSpPr>
        <p:spPr>
          <a:xfrm>
            <a:off x="760320" y="572380"/>
            <a:ext cx="16535252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031484EC-B24B-167B-19D9-AC1877415D6B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32BB5859-01B6-0139-A329-F58435E73CED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5E0B3318-F6AB-674B-F8F8-BF530F51A4D4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19774132-50DF-AF0C-751C-D61012960DDE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3AB96B8F-8FD4-2E61-4BCA-C51F58A7ACFC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F7BB6FC-4855-201E-D91A-67DDAC6895BA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39A4D7A-6156-03A3-6BB9-F23CEDF7479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AFA9D42-EF05-5AF7-50B7-E0A0FCAA424B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EB9F2D72-3A1E-F5D1-BD5C-9A9025950E1C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A98E373A-D461-E55B-A630-77904D6E2F08}"/>
              </a:ext>
            </a:extLst>
          </p:cNvPr>
          <p:cNvSpPr/>
          <p:nvPr/>
        </p:nvSpPr>
        <p:spPr>
          <a:xfrm>
            <a:off x="533400" y="2019300"/>
            <a:ext cx="9144000" cy="762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Qual a importância dos dados previdenciários?</a:t>
            </a:r>
            <a:endParaRPr lang="pt-BR" dirty="0"/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BF2D6AEC-16C5-6820-9700-028E400E81F1}"/>
              </a:ext>
            </a:extLst>
          </p:cNvPr>
          <p:cNvSpPr/>
          <p:nvPr/>
        </p:nvSpPr>
        <p:spPr>
          <a:xfrm>
            <a:off x="1752600" y="2987423"/>
            <a:ext cx="7924800" cy="7620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Promover a transparência da gestão e induzir o controle social</a:t>
            </a:r>
            <a:endParaRPr lang="pt-BR" dirty="0"/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69D12AF-12EB-4210-559E-D69F1EFC27A4}"/>
              </a:ext>
            </a:extLst>
          </p:cNvPr>
          <p:cNvSpPr/>
          <p:nvPr/>
        </p:nvSpPr>
        <p:spPr>
          <a:xfrm>
            <a:off x="479788" y="5219700"/>
            <a:ext cx="9144000" cy="762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Como?</a:t>
            </a:r>
            <a:endParaRPr lang="pt-BR" dirty="0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F35AF33F-6389-CB68-ACCF-2BC6D78684DE}"/>
              </a:ext>
            </a:extLst>
          </p:cNvPr>
          <p:cNvSpPr/>
          <p:nvPr/>
        </p:nvSpPr>
        <p:spPr>
          <a:xfrm>
            <a:off x="1752600" y="6187823"/>
            <a:ext cx="7924800" cy="7620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Possiblidade de criação e disponibilização para o público de informações qualificadas mediante a criação de painéis.</a:t>
            </a:r>
          </a:p>
        </p:txBody>
      </p: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903409FC-B6DA-DD2A-CB42-439D0937AFA5}"/>
              </a:ext>
            </a:extLst>
          </p:cNvPr>
          <p:cNvSpPr/>
          <p:nvPr/>
        </p:nvSpPr>
        <p:spPr>
          <a:xfrm>
            <a:off x="1752600" y="4041179"/>
            <a:ext cx="7924800" cy="7620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Torna mais </a:t>
            </a:r>
            <a:r>
              <a:rPr lang="pt-BR" dirty="0" err="1">
                <a:latin typeface="Code Pro" panose="020B0604020202020204" charset="0"/>
              </a:rPr>
              <a:t>eficiênte</a:t>
            </a:r>
            <a:r>
              <a:rPr lang="pt-BR" dirty="0">
                <a:latin typeface="Code Pro" panose="020B0604020202020204" charset="0"/>
              </a:rPr>
              <a:t> o controle/monitoramento de alguns atos de gestão</a:t>
            </a:r>
            <a:endParaRPr lang="pt-BR" dirty="0"/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F5502131-9F69-CC5C-B72F-9B20B06E09A1}"/>
              </a:ext>
            </a:extLst>
          </p:cNvPr>
          <p:cNvSpPr/>
          <p:nvPr/>
        </p:nvSpPr>
        <p:spPr>
          <a:xfrm>
            <a:off x="1766248" y="7124701"/>
            <a:ext cx="7924800" cy="7620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Code Pro" panose="020B0604020202020204" charset="0"/>
              </a:rPr>
              <a:t>Possibilidade de criação de trilhas de auditoria que possam ser executadas regularmente para </a:t>
            </a:r>
            <a:r>
              <a:rPr lang="pt-BR" b="1" dirty="0">
                <a:latin typeface="Code Pro" panose="020B0604020202020204" charset="0"/>
              </a:rPr>
              <a:t>todos </a:t>
            </a:r>
            <a:r>
              <a:rPr lang="pt-BR" dirty="0">
                <a:latin typeface="Code Pro" panose="020B0604020202020204" charset="0"/>
              </a:rPr>
              <a:t>os RPPS</a:t>
            </a:r>
          </a:p>
        </p:txBody>
      </p:sp>
      <p:cxnSp>
        <p:nvCxnSpPr>
          <p:cNvPr id="24" name="Conector: Angulado 23">
            <a:extLst>
              <a:ext uri="{FF2B5EF4-FFF2-40B4-BE49-F238E27FC236}">
                <a16:creationId xmlns:a16="http://schemas.microsoft.com/office/drawing/2014/main" id="{FB25D8D2-03F1-CC3A-91E8-7B6686DE16E0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9677400" y="3368423"/>
            <a:ext cx="346950" cy="3194224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: Angulado 28">
            <a:extLst>
              <a:ext uri="{FF2B5EF4-FFF2-40B4-BE49-F238E27FC236}">
                <a16:creationId xmlns:a16="http://schemas.microsoft.com/office/drawing/2014/main" id="{F46A10A3-07AA-1489-2F57-0EDD08714A4D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9677400" y="4422179"/>
            <a:ext cx="180299" cy="3059031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59109F47-A26E-DF6B-A16D-BEDB3FCC1644}"/>
              </a:ext>
            </a:extLst>
          </p:cNvPr>
          <p:cNvCxnSpPr>
            <a:cxnSpLocks/>
          </p:cNvCxnSpPr>
          <p:nvPr/>
        </p:nvCxnSpPr>
        <p:spPr>
          <a:xfrm>
            <a:off x="9691048" y="6568823"/>
            <a:ext cx="333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987E9DEF-A5D2-C518-53E1-15E4996D0AC3}"/>
              </a:ext>
            </a:extLst>
          </p:cNvPr>
          <p:cNvCxnSpPr>
            <a:cxnSpLocks/>
          </p:cNvCxnSpPr>
          <p:nvPr/>
        </p:nvCxnSpPr>
        <p:spPr>
          <a:xfrm>
            <a:off x="9665185" y="7481210"/>
            <a:ext cx="1925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250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1808B6-D7E8-EDC0-2C31-CF20C0323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DB0BCFD-A89C-3C4B-3568-01A816CCB9D9}"/>
              </a:ext>
            </a:extLst>
          </p:cNvPr>
          <p:cNvGrpSpPr/>
          <p:nvPr/>
        </p:nvGrpSpPr>
        <p:grpSpPr>
          <a:xfrm>
            <a:off x="-7163" y="146785"/>
            <a:ext cx="14495508" cy="9918419"/>
            <a:chOff x="-10738" y="-57150"/>
            <a:chExt cx="2162301" cy="261225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BC9487-FC57-D78B-21C1-C8A11CB70BE8}"/>
                </a:ext>
              </a:extLst>
            </p:cNvPr>
            <p:cNvSpPr/>
            <p:nvPr/>
          </p:nvSpPr>
          <p:spPr>
            <a:xfrm>
              <a:off x="-10738" y="-25567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E3C2FCE-04C9-6E68-44CC-7637D473A2DE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D3A6D0CB-27FD-F420-315C-B2845931733C}"/>
              </a:ext>
            </a:extLst>
          </p:cNvPr>
          <p:cNvSpPr txBox="1"/>
          <p:nvPr/>
        </p:nvSpPr>
        <p:spPr>
          <a:xfrm>
            <a:off x="773152" y="705203"/>
            <a:ext cx="13400048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6B712D66-4FB8-3108-842F-C1664A412908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FFAEB53C-3905-E8B4-E51E-FF7FBD78FA32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C6AD3CD1-F08C-183C-E57B-316F066C476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F5328EDA-F831-46D7-741A-FF2AC331A2F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FD04AB9-E2BA-5D1F-46E8-2380233163A5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C3D47D3-4982-E13D-EF78-F5ECBB5EA731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F0D76DF-223A-D704-528A-DA85586B321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0C286DF-E312-8367-703D-C5900A0DDF47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54467FD-ED9E-2ACB-FD88-BD41CEECEECD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Elipse 13">
            <a:extLst>
              <a:ext uri="{FF2B5EF4-FFF2-40B4-BE49-F238E27FC236}">
                <a16:creationId xmlns:a16="http://schemas.microsoft.com/office/drawing/2014/main" id="{F3B0756F-819C-4A81-984A-0523EE9557B2}"/>
              </a:ext>
            </a:extLst>
          </p:cNvPr>
          <p:cNvSpPr/>
          <p:nvPr/>
        </p:nvSpPr>
        <p:spPr>
          <a:xfrm>
            <a:off x="5886216" y="5192897"/>
            <a:ext cx="3232821" cy="3136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00"/>
                </a:solidFill>
                <a:latin typeface="Code Pro" panose="020B0604020202020204" charset="0"/>
              </a:rPr>
              <a:t>Dados </a:t>
            </a:r>
          </a:p>
          <a:p>
            <a:pPr algn="ctr"/>
            <a:r>
              <a:rPr lang="pt-BR" dirty="0">
                <a:solidFill>
                  <a:srgbClr val="FFFF00"/>
                </a:solidFill>
                <a:latin typeface="Code Pro" panose="020B0604020202020204" charset="0"/>
              </a:rPr>
              <a:t>de Qualidade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66AA774D-30B3-46BE-9D1C-D05B87510386}"/>
              </a:ext>
            </a:extLst>
          </p:cNvPr>
          <p:cNvSpPr/>
          <p:nvPr/>
        </p:nvSpPr>
        <p:spPr>
          <a:xfrm>
            <a:off x="4071582" y="2304788"/>
            <a:ext cx="3343979" cy="332078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00B0F0"/>
                </a:solidFill>
                <a:latin typeface="Code Pro" panose="020B0604020202020204" charset="0"/>
              </a:rPr>
              <a:t>Monitoramento</a:t>
            </a:r>
          </a:p>
          <a:p>
            <a:pPr algn="ctr"/>
            <a:r>
              <a:rPr lang="pt-BR" dirty="0">
                <a:solidFill>
                  <a:srgbClr val="00B0F0"/>
                </a:solidFill>
                <a:latin typeface="Code Pro" panose="020B0604020202020204" charset="0"/>
              </a:rPr>
              <a:t>(Avaliação</a:t>
            </a:r>
          </a:p>
          <a:p>
            <a:pPr algn="ctr"/>
            <a:r>
              <a:rPr lang="pt-BR" dirty="0">
                <a:solidFill>
                  <a:srgbClr val="00B0F0"/>
                </a:solidFill>
                <a:latin typeface="Code Pro" panose="020B0604020202020204" charset="0"/>
              </a:rPr>
              <a:t>de Riscos)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971DF3F8-5E40-400A-98B3-FAE5E80EA396}"/>
              </a:ext>
            </a:extLst>
          </p:cNvPr>
          <p:cNvSpPr/>
          <p:nvPr/>
        </p:nvSpPr>
        <p:spPr>
          <a:xfrm>
            <a:off x="7466634" y="2247900"/>
            <a:ext cx="3232821" cy="33207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  <a:latin typeface="Code Pro" panose="020B0604020202020204" charset="0"/>
              </a:rPr>
              <a:t>“Alertas” e </a:t>
            </a:r>
          </a:p>
          <a:p>
            <a:pPr algn="ctr"/>
            <a:r>
              <a:rPr lang="pt-BR" dirty="0">
                <a:solidFill>
                  <a:srgbClr val="FF0000"/>
                </a:solidFill>
                <a:latin typeface="Code Pro" panose="020B0604020202020204" charset="0"/>
              </a:rPr>
              <a:t>Auditorias</a:t>
            </a: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940778EB-03A7-5E57-CD23-9E0EF9D7FF5F}"/>
              </a:ext>
            </a:extLst>
          </p:cNvPr>
          <p:cNvSpPr/>
          <p:nvPr/>
        </p:nvSpPr>
        <p:spPr>
          <a:xfrm>
            <a:off x="609600" y="3086773"/>
            <a:ext cx="3384255" cy="87840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Painéis</a:t>
            </a:r>
            <a:endParaRPr lang="pt-BR" dirty="0"/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05E2CDB3-2D9C-618B-F061-84AB65384840}"/>
              </a:ext>
            </a:extLst>
          </p:cNvPr>
          <p:cNvSpPr/>
          <p:nvPr/>
        </p:nvSpPr>
        <p:spPr>
          <a:xfrm>
            <a:off x="609600" y="4053304"/>
            <a:ext cx="3384255" cy="82740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Relatórios de Exceções</a:t>
            </a:r>
          </a:p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(resultados de execução de trilhas de auditoria)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A5133AE4-5E09-ED0E-2ECF-1BD1AE7BAF16}"/>
              </a:ext>
            </a:extLst>
          </p:cNvPr>
          <p:cNvSpPr/>
          <p:nvPr/>
        </p:nvSpPr>
        <p:spPr>
          <a:xfrm>
            <a:off x="10750528" y="2910379"/>
            <a:ext cx="3257948" cy="88639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00"/>
                </a:solidFill>
                <a:latin typeface="Code Pro" panose="020B0604020202020204" charset="0"/>
              </a:rPr>
              <a:t>Ofícios </a:t>
            </a:r>
          </a:p>
          <a:p>
            <a:pPr algn="ctr"/>
            <a:r>
              <a:rPr lang="pt-BR" dirty="0">
                <a:solidFill>
                  <a:srgbClr val="FFFF00"/>
                </a:solidFill>
                <a:latin typeface="Code Pro" panose="020B0604020202020204" charset="0"/>
              </a:rPr>
              <a:t>(não encaminhamento de demonstrativos)</a:t>
            </a: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06591B80-2CC2-FC09-1608-FF6765B5E000}"/>
              </a:ext>
            </a:extLst>
          </p:cNvPr>
          <p:cNvSpPr/>
          <p:nvPr/>
        </p:nvSpPr>
        <p:spPr>
          <a:xfrm>
            <a:off x="10775655" y="3994308"/>
            <a:ext cx="3232821" cy="88639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Representações </a:t>
            </a:r>
          </a:p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(indícios de não conformidades)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738C35C9-7C55-B402-777A-3D018A0A052A}"/>
              </a:ext>
            </a:extLst>
          </p:cNvPr>
          <p:cNvSpPr/>
          <p:nvPr/>
        </p:nvSpPr>
        <p:spPr>
          <a:xfrm>
            <a:off x="5810498" y="8483824"/>
            <a:ext cx="3384255" cy="48284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FFFF00"/>
                </a:solidFill>
                <a:latin typeface="Code Pro" panose="020B0604020202020204" charset="0"/>
              </a:rPr>
              <a:t>Deliberação 339/2023</a:t>
            </a:r>
          </a:p>
        </p:txBody>
      </p:sp>
    </p:spTree>
    <p:extLst>
      <p:ext uri="{BB962C8B-B14F-4D97-AF65-F5344CB8AC3E}">
        <p14:creationId xmlns:p14="http://schemas.microsoft.com/office/powerpoint/2010/main" val="303636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1808B6-D7E8-EDC0-2C31-CF20C0323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DB0BCFD-A89C-3C4B-3568-01A816CCB9D9}"/>
              </a:ext>
            </a:extLst>
          </p:cNvPr>
          <p:cNvGrpSpPr/>
          <p:nvPr/>
        </p:nvGrpSpPr>
        <p:grpSpPr>
          <a:xfrm>
            <a:off x="0" y="292786"/>
            <a:ext cx="14423523" cy="9701427"/>
            <a:chOff x="0" y="0"/>
            <a:chExt cx="2151563" cy="2555108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BC9487-FC57-D78B-21C1-C8A11CB70BE8}"/>
                </a:ext>
              </a:extLst>
            </p:cNvPr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E3C2FCE-04C9-6E68-44CC-7637D473A2DE}"/>
                </a:ext>
              </a:extLst>
            </p:cNvPr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5" name="TextBox 15">
            <a:extLst>
              <a:ext uri="{FF2B5EF4-FFF2-40B4-BE49-F238E27FC236}">
                <a16:creationId xmlns:a16="http://schemas.microsoft.com/office/drawing/2014/main" id="{D3A6D0CB-27FD-F420-315C-B2845931733C}"/>
              </a:ext>
            </a:extLst>
          </p:cNvPr>
          <p:cNvSpPr txBox="1"/>
          <p:nvPr/>
        </p:nvSpPr>
        <p:spPr>
          <a:xfrm>
            <a:off x="760320" y="455062"/>
            <a:ext cx="12887498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6B712D66-4FB8-3108-842F-C1664A412908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FFAEB53C-3905-E8B4-E51E-FF7FBD78FA32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C6AD3CD1-F08C-183C-E57B-316F066C476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F5328EDA-F831-46D7-741A-FF2AC331A2F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FD04AB9-E2BA-5D1F-46E8-2380233163A5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C3D47D3-4982-E13D-EF78-F5ECBB5EA731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F0D76DF-223A-D704-528A-DA85586B321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0C286DF-E312-8367-703D-C5900A0DDF47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54467FD-ED9E-2ACB-FD88-BD41CEECEECD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9788E2F8-7426-47E7-93CC-8D529D1B1A9B}"/>
              </a:ext>
            </a:extLst>
          </p:cNvPr>
          <p:cNvSpPr/>
          <p:nvPr/>
        </p:nvSpPr>
        <p:spPr>
          <a:xfrm>
            <a:off x="846218" y="4725724"/>
            <a:ext cx="128016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>
                <a:solidFill>
                  <a:srgbClr val="FFFF00"/>
                </a:solidFill>
                <a:latin typeface="Code Pro" panose="020B0604020202020204" charset="0"/>
              </a:rPr>
              <a:t>Representações</a:t>
            </a:r>
            <a:r>
              <a:rPr lang="pt-BR" sz="3200" dirty="0">
                <a:latin typeface="Code Pro" panose="020B0604020202020204" charset="0"/>
              </a:rPr>
              <a:t> : instituição de alíquota de contribuição progressiva de forma indevida</a:t>
            </a: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4E66A4F9-67D3-4CC2-8458-1891D40B1412}"/>
              </a:ext>
            </a:extLst>
          </p:cNvPr>
          <p:cNvSpPr/>
          <p:nvPr/>
        </p:nvSpPr>
        <p:spPr>
          <a:xfrm>
            <a:off x="846218" y="3016275"/>
            <a:ext cx="128016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>
                <a:solidFill>
                  <a:srgbClr val="FFFF00"/>
                </a:solidFill>
                <a:latin typeface="Code Pro" panose="020B0604020202020204" charset="0"/>
              </a:rPr>
              <a:t>Ofícios</a:t>
            </a:r>
            <a:r>
              <a:rPr lang="pt-BR" sz="3200" dirty="0">
                <a:latin typeface="Code Pro" panose="020B0604020202020204" charset="0"/>
              </a:rPr>
              <a:t> : cientifica quanto a possível </a:t>
            </a:r>
            <a:r>
              <a:rPr lang="pt-BR" sz="3200" b="1" dirty="0">
                <a:latin typeface="Code Pro" panose="020B0604020202020204" charset="0"/>
              </a:rPr>
              <a:t>não encaminhamento de demonstrativo ao CADPREV/STN</a:t>
            </a:r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510BB0E3-3A14-42D9-8F4A-A96F8E65616A}"/>
              </a:ext>
            </a:extLst>
          </p:cNvPr>
          <p:cNvSpPr/>
          <p:nvPr/>
        </p:nvSpPr>
        <p:spPr>
          <a:xfrm>
            <a:off x="846218" y="6362700"/>
            <a:ext cx="128016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>
                <a:solidFill>
                  <a:srgbClr val="FFFF00"/>
                </a:solidFill>
                <a:latin typeface="Code Pro" panose="020B0604020202020204" charset="0"/>
              </a:rPr>
              <a:t>Representações </a:t>
            </a:r>
            <a:r>
              <a:rPr lang="pt-BR" sz="3200" dirty="0">
                <a:latin typeface="Code Pro" panose="020B0604020202020204" charset="0"/>
              </a:rPr>
              <a:t>: não repasse de contribuições e pagamento de parcelamentos</a:t>
            </a:r>
          </a:p>
        </p:txBody>
      </p:sp>
    </p:spTree>
    <p:extLst>
      <p:ext uri="{BB962C8B-B14F-4D97-AF65-F5344CB8AC3E}">
        <p14:creationId xmlns:p14="http://schemas.microsoft.com/office/powerpoint/2010/main" val="3264201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BF4453-C16A-6DE1-15D1-98D784B9B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9A1065C8-1697-F341-355E-7869345101F3}"/>
              </a:ext>
            </a:extLst>
          </p:cNvPr>
          <p:cNvSpPr txBox="1"/>
          <p:nvPr/>
        </p:nvSpPr>
        <p:spPr>
          <a:xfrm>
            <a:off x="760320" y="455062"/>
            <a:ext cx="16535252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3244093-F7C6-65BE-8954-5227A486A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035"/>
            <a:ext cx="15194495" cy="8707065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07C9EDD-4B96-7026-97C7-FF3111307265}"/>
              </a:ext>
            </a:extLst>
          </p:cNvPr>
          <p:cNvSpPr txBox="1"/>
          <p:nvPr/>
        </p:nvSpPr>
        <p:spPr>
          <a:xfrm rot="16200000">
            <a:off x="13149590" y="4958090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https://marcosfs2006.shinyapps.io/painel_draa/</a:t>
            </a:r>
          </a:p>
        </p:txBody>
      </p:sp>
    </p:spTree>
    <p:extLst>
      <p:ext uri="{BB962C8B-B14F-4D97-AF65-F5344CB8AC3E}">
        <p14:creationId xmlns:p14="http://schemas.microsoft.com/office/powerpoint/2010/main" val="2876457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1808B6-D7E8-EDC0-2C31-CF20C0323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>
            <a:extLst>
              <a:ext uri="{FF2B5EF4-FFF2-40B4-BE49-F238E27FC236}">
                <a16:creationId xmlns:a16="http://schemas.microsoft.com/office/drawing/2014/main" id="{D3A6D0CB-27FD-F420-315C-B2845931733C}"/>
              </a:ext>
            </a:extLst>
          </p:cNvPr>
          <p:cNvSpPr txBox="1"/>
          <p:nvPr/>
        </p:nvSpPr>
        <p:spPr>
          <a:xfrm>
            <a:off x="760320" y="455062"/>
            <a:ext cx="13117985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Dados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previdenciários</a:t>
            </a:r>
            <a:r>
              <a:rPr lang="en-US" sz="4000" dirty="0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 e </a:t>
            </a:r>
            <a:r>
              <a:rPr lang="en-US" sz="4000" dirty="0" err="1">
                <a:solidFill>
                  <a:schemeClr val="bg1"/>
                </a:solidFill>
                <a:latin typeface="Intro"/>
                <a:ea typeface="Intro"/>
                <a:cs typeface="Intro"/>
                <a:sym typeface="Intro"/>
              </a:rPr>
              <a:t>transparência</a:t>
            </a:r>
            <a:endParaRPr lang="en-US" sz="4000" dirty="0">
              <a:solidFill>
                <a:schemeClr val="bg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6B712D66-4FB8-3108-842F-C1664A412908}"/>
              </a:ext>
            </a:extLst>
          </p:cNvPr>
          <p:cNvGrpSpPr/>
          <p:nvPr/>
        </p:nvGrpSpPr>
        <p:grpSpPr>
          <a:xfrm>
            <a:off x="15240000" y="7423370"/>
            <a:ext cx="2502782" cy="2502782"/>
            <a:chOff x="0" y="0"/>
            <a:chExt cx="3337042" cy="333704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FFAEB53C-3905-E8B4-E51E-FF7FBD78FA32}"/>
                </a:ext>
              </a:extLst>
            </p:cNvPr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C6AD3CD1-F08C-183C-E57B-316F066C476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F5328EDA-F831-46D7-741A-FF2AC331A2F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EFD04AB9-E2BA-5D1F-46E8-2380233163A5}"/>
                </a:ext>
              </a:extLst>
            </p:cNvPr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C3D47D3-4982-E13D-EF78-F5ECBB5EA731}"/>
                </a:ext>
              </a:extLst>
            </p:cNvPr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F0D76DF-223A-D704-528A-DA85586B3210}"/>
                </a:ext>
              </a:extLst>
            </p:cNvPr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0C286DF-E312-8367-703D-C5900A0DDF47}"/>
                </a:ext>
              </a:extLst>
            </p:cNvPr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54467FD-ED9E-2ACB-FD88-BD41CEECEECD}"/>
                </a:ext>
              </a:extLst>
            </p:cNvPr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 dirty="0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ACA826B2-C8DA-48CF-86D4-5FD018D765E6}"/>
              </a:ext>
            </a:extLst>
          </p:cNvPr>
          <p:cNvSpPr/>
          <p:nvPr/>
        </p:nvSpPr>
        <p:spPr>
          <a:xfrm>
            <a:off x="36828" y="9926152"/>
            <a:ext cx="38532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Code Pro" panose="020B0604020202020204" charset="0"/>
              </a:rPr>
              <a:t>https://marcosfs2006.github.io/ADPrevBook/</a:t>
            </a:r>
            <a:endParaRPr lang="pt-BR" sz="1100" b="1" dirty="0">
              <a:solidFill>
                <a:schemeClr val="bg1"/>
              </a:solidFill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EBFB46C8-038E-0B80-1E57-D16F7F485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4193"/>
            <a:ext cx="18251171" cy="864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6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611</Words>
  <Application>Microsoft Office PowerPoint</Application>
  <PresentationFormat>Personalizar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Intro</vt:lpstr>
      <vt:lpstr>Code Pro</vt:lpstr>
      <vt:lpstr>Calibri</vt:lpstr>
      <vt:lpstr>Open Sans Extra Bold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Modelo_Slide_XVIIICOngresso</dc:title>
  <cp:lastModifiedBy>MARCOS SILVA</cp:lastModifiedBy>
  <cp:revision>35</cp:revision>
  <dcterms:created xsi:type="dcterms:W3CDTF">2006-08-16T00:00:00Z</dcterms:created>
  <dcterms:modified xsi:type="dcterms:W3CDTF">2025-06-16T11:30:29Z</dcterms:modified>
  <dc:identifier>DAGoN4hKEtU</dc:identifier>
</cp:coreProperties>
</file>